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8.svg" ContentType="image/svg+xml"/>
  <Override PartName="/ppt/media/image19.svg" ContentType="image/svg+xml"/>
  <Override PartName="/ppt/media/image2.svg" ContentType="image/svg+xml"/>
  <Override PartName="/ppt/media/image20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4.svg" ContentType="image/svg+xml"/>
  <Override PartName="/ppt/media/image25.svg" ContentType="image/svg+xml"/>
  <Override PartName="/ppt/media/image26.svg" ContentType="image/svg+xml"/>
  <Override PartName="/ppt/media/image27.svg" ContentType="image/svg+xml"/>
  <Override PartName="/ppt/media/image28.svg" ContentType="image/svg+xml"/>
  <Override PartName="/ppt/media/image29.svg" ContentType="image/svg+xml"/>
  <Override PartName="/ppt/media/image3.svg" ContentType="image/svg+xml"/>
  <Override PartName="/ppt/media/image30.svg" ContentType="image/svg+xml"/>
  <Override PartName="/ppt/media/image31.svg" ContentType="image/svg+xml"/>
  <Override PartName="/ppt/media/image32.svg" ContentType="image/svg+xml"/>
  <Override PartName="/ppt/media/image33.svg" ContentType="image/svg+xml"/>
  <Override PartName="/ppt/media/image34.svg" ContentType="image/svg+xml"/>
  <Override PartName="/ppt/media/image35.svg" ContentType="image/svg+xml"/>
  <Override PartName="/ppt/media/image36.svg" ContentType="image/svg+xml"/>
  <Override PartName="/ppt/media/image37.svg" ContentType="image/svg+xml"/>
  <Override PartName="/ppt/media/image38.svg" ContentType="image/svg+xml"/>
  <Override PartName="/ppt/media/image39.svg" ContentType="image/svg+xml"/>
  <Override PartName="/ppt/media/image4.svg" ContentType="image/svg+xml"/>
  <Override PartName="/ppt/media/image40.svg" ContentType="image/svg+xml"/>
  <Override PartName="/ppt/media/image41.svg" ContentType="image/svg+xml"/>
  <Override PartName="/ppt/media/image42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35"/>
  </p:handoutMasterIdLst>
  <p:sldIdLst>
    <p:sldId id="258" r:id="rId3"/>
    <p:sldId id="347" r:id="rId4"/>
    <p:sldId id="304" r:id="rId5"/>
    <p:sldId id="371" r:id="rId6"/>
    <p:sldId id="382" r:id="rId7"/>
    <p:sldId id="383" r:id="rId8"/>
    <p:sldId id="385" r:id="rId9"/>
    <p:sldId id="386" r:id="rId10"/>
    <p:sldId id="387" r:id="rId11"/>
    <p:sldId id="388" r:id="rId12"/>
    <p:sldId id="390" r:id="rId13"/>
    <p:sldId id="391" r:id="rId14"/>
    <p:sldId id="392" r:id="rId15"/>
    <p:sldId id="393" r:id="rId16"/>
    <p:sldId id="394" r:id="rId17"/>
    <p:sldId id="396" r:id="rId18"/>
    <p:sldId id="397" r:id="rId19"/>
    <p:sldId id="399" r:id="rId20"/>
    <p:sldId id="400" r:id="rId21"/>
    <p:sldId id="401" r:id="rId22"/>
    <p:sldId id="402" r:id="rId23"/>
    <p:sldId id="403" r:id="rId25"/>
    <p:sldId id="404" r:id="rId26"/>
    <p:sldId id="405" r:id="rId27"/>
    <p:sldId id="407" r:id="rId28"/>
    <p:sldId id="409" r:id="rId29"/>
    <p:sldId id="410" r:id="rId30"/>
    <p:sldId id="411" r:id="rId31"/>
    <p:sldId id="412" r:id="rId32"/>
    <p:sldId id="414" r:id="rId33"/>
    <p:sldId id="307" r:id="rId34"/>
  </p:sldIdLst>
  <p:sldSz cx="9144000" cy="6858000" type="screen4x3"/>
  <p:notesSz cx="9942195" cy="67608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kehui" initials="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47"/>
    <a:srgbClr val="5482A3"/>
    <a:srgbClr val="789BB5"/>
    <a:srgbClr val="90AFC6"/>
    <a:srgbClr val="8BABC3"/>
    <a:srgbClr val="F5F5F5"/>
    <a:srgbClr val="A6A6A6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71" y="96"/>
      </p:cViewPr>
      <p:guideLst>
        <p:guide orient="horz" pos="223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2.svg"/><Relationship Id="rId7" Type="http://schemas.openxmlformats.org/officeDocument/2006/relationships/image" Target="../media/image22.png"/><Relationship Id="rId6" Type="http://schemas.openxmlformats.org/officeDocument/2006/relationships/image" Target="../media/image11.svg"/><Relationship Id="rId5" Type="http://schemas.openxmlformats.org/officeDocument/2006/relationships/image" Target="../media/image21.png"/><Relationship Id="rId4" Type="http://schemas.openxmlformats.org/officeDocument/2006/relationships/image" Target="../media/image10.svg"/><Relationship Id="rId3" Type="http://schemas.openxmlformats.org/officeDocument/2006/relationships/image" Target="../media/image20.png"/><Relationship Id="rId2" Type="http://schemas.openxmlformats.org/officeDocument/2006/relationships/image" Target="../media/image9.sv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25.png"/><Relationship Id="rId3" Type="http://schemas.openxmlformats.org/officeDocument/2006/relationships/image" Target="../media/image13.sv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svg"/><Relationship Id="rId8" Type="http://schemas.openxmlformats.org/officeDocument/2006/relationships/image" Target="../media/image30.png"/><Relationship Id="rId7" Type="http://schemas.openxmlformats.org/officeDocument/2006/relationships/image" Target="../media/image17.svg"/><Relationship Id="rId6" Type="http://schemas.openxmlformats.org/officeDocument/2006/relationships/image" Target="../media/image29.png"/><Relationship Id="rId5" Type="http://schemas.openxmlformats.org/officeDocument/2006/relationships/image" Target="../media/image16.svg"/><Relationship Id="rId4" Type="http://schemas.openxmlformats.org/officeDocument/2006/relationships/image" Target="../media/image28.png"/><Relationship Id="rId3" Type="http://schemas.openxmlformats.org/officeDocument/2006/relationships/image" Target="../media/image15.svg"/><Relationship Id="rId2" Type="http://schemas.openxmlformats.org/officeDocument/2006/relationships/image" Target="../media/image27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9.svg"/><Relationship Id="rId10" Type="http://schemas.openxmlformats.org/officeDocument/2006/relationships/image" Target="../media/image31.png"/><Relationship Id="rId1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36.png"/><Relationship Id="rId3" Type="http://schemas.openxmlformats.org/officeDocument/2006/relationships/image" Target="../media/image20.svg"/><Relationship Id="rId2" Type="http://schemas.openxmlformats.org/officeDocument/2006/relationships/image" Target="../media/image35.png"/><Relationship Id="rId1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39.png"/><Relationship Id="rId4" Type="http://schemas.openxmlformats.org/officeDocument/2006/relationships/image" Target="../media/image23.svg"/><Relationship Id="rId3" Type="http://schemas.openxmlformats.org/officeDocument/2006/relationships/image" Target="../media/image38.png"/><Relationship Id="rId2" Type="http://schemas.openxmlformats.org/officeDocument/2006/relationships/image" Target="../media/image22.sv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6.svg"/><Relationship Id="rId6" Type="http://schemas.openxmlformats.org/officeDocument/2006/relationships/image" Target="../media/image42.png"/><Relationship Id="rId5" Type="http://schemas.openxmlformats.org/officeDocument/2006/relationships/image" Target="../media/image25.sv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24.svg"/><Relationship Id="rId1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28.svg"/><Relationship Id="rId3" Type="http://schemas.openxmlformats.org/officeDocument/2006/relationships/image" Target="../media/image44.png"/><Relationship Id="rId2" Type="http://schemas.openxmlformats.org/officeDocument/2006/relationships/image" Target="../media/image27.svg"/><Relationship Id="rId1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9.png"/><Relationship Id="rId6" Type="http://schemas.openxmlformats.org/officeDocument/2006/relationships/tags" Target="../tags/tag1.xml"/><Relationship Id="rId5" Type="http://schemas.openxmlformats.org/officeDocument/2006/relationships/image" Target="../media/image30.svg"/><Relationship Id="rId4" Type="http://schemas.openxmlformats.org/officeDocument/2006/relationships/image" Target="../media/image48.png"/><Relationship Id="rId3" Type="http://schemas.openxmlformats.org/officeDocument/2006/relationships/image" Target="../media/image29.sv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image" Target="../media/image53.png"/><Relationship Id="rId5" Type="http://schemas.openxmlformats.org/officeDocument/2006/relationships/image" Target="../media/image32.svg"/><Relationship Id="rId4" Type="http://schemas.openxmlformats.org/officeDocument/2006/relationships/image" Target="../media/image52.png"/><Relationship Id="rId3" Type="http://schemas.openxmlformats.org/officeDocument/2006/relationships/image" Target="../media/image31.svg"/><Relationship Id="rId2" Type="http://schemas.openxmlformats.org/officeDocument/2006/relationships/image" Target="../media/image51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svg"/><Relationship Id="rId1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sv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7.sv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6.svg"/><Relationship Id="rId3" Type="http://schemas.openxmlformats.org/officeDocument/2006/relationships/image" Target="../media/image59.png"/><Relationship Id="rId2" Type="http://schemas.openxmlformats.org/officeDocument/2006/relationships/image" Target="../media/image35.svg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64.png"/><Relationship Id="rId3" Type="http://schemas.openxmlformats.org/officeDocument/2006/relationships/image" Target="../media/image38.sv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svg"/><Relationship Id="rId1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69.png"/><Relationship Id="rId4" Type="http://schemas.openxmlformats.org/officeDocument/2006/relationships/image" Target="../media/image41.sv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.svg"/><Relationship Id="rId7" Type="http://schemas.openxmlformats.org/officeDocument/2006/relationships/image" Target="../media/image10.png"/><Relationship Id="rId6" Type="http://schemas.openxmlformats.org/officeDocument/2006/relationships/image" Target="../media/image3.svg"/><Relationship Id="rId5" Type="http://schemas.openxmlformats.org/officeDocument/2006/relationships/image" Target="../media/image9.png"/><Relationship Id="rId4" Type="http://schemas.openxmlformats.org/officeDocument/2006/relationships/image" Target="../media/image2.svg"/><Relationship Id="rId3" Type="http://schemas.openxmlformats.org/officeDocument/2006/relationships/image" Target="../media/image8.png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6.svg"/><Relationship Id="rId5" Type="http://schemas.openxmlformats.org/officeDocument/2006/relationships/image" Target="../media/image12.png"/><Relationship Id="rId4" Type="http://schemas.openxmlformats.org/officeDocument/2006/relationships/image" Target="../media/image5.svg"/><Relationship Id="rId3" Type="http://schemas.openxmlformats.org/officeDocument/2006/relationships/image" Target="../media/image11.png"/><Relationship Id="rId2" Type="http://schemas.openxmlformats.org/officeDocument/2006/relationships/image" Target="../media/image4.sv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7.sv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3861" y="4941870"/>
            <a:ext cx="325628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汇报人：余轲辉</a:t>
            </a:r>
            <a:endParaRPr lang="zh-CN" altLang="en-US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指导老师：李宏荣、王信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2021 </a:t>
            </a:r>
            <a:r>
              <a:rPr lang="zh-CN" altLang="en-US" sz="2200" b="1" dirty="0">
                <a:solidFill>
                  <a:srgbClr val="B83314"/>
                </a:solidFill>
              </a:rPr>
              <a:t>年</a:t>
            </a:r>
            <a:r>
              <a:rPr lang="en-US" altLang="zh-CN" sz="2200" b="1" dirty="0">
                <a:solidFill>
                  <a:srgbClr val="B83314"/>
                </a:solidFill>
              </a:rPr>
              <a:t> 9 </a:t>
            </a:r>
            <a:r>
              <a:rPr lang="zh-CN" altLang="en-US" sz="2200" b="1" dirty="0">
                <a:solidFill>
                  <a:srgbClr val="B83314"/>
                </a:solidFill>
              </a:rPr>
              <a:t>月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830" y="2320925"/>
            <a:ext cx="8308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Bias-preserving gates with stabilized cat qubits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30250" y="112966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Noise analysis</a:t>
            </a:r>
            <a:endParaRPr lang="en-US" altLang="zh-CN" sz="2000"/>
          </a:p>
        </p:txBody>
      </p:sp>
      <p:sp>
        <p:nvSpPr>
          <p:cNvPr id="4" name="文本框 3"/>
          <p:cNvSpPr txBox="1"/>
          <p:nvPr/>
        </p:nvSpPr>
        <p:spPr>
          <a:xfrm>
            <a:off x="1267460" y="1638935"/>
            <a:ext cx="645668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/>
              <a:t>When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 occurs in </a:t>
            </a:r>
            <a:r>
              <a:rPr lang="en-US" altLang="zh-CN" b="1"/>
              <a:t>target qubit</a:t>
            </a:r>
            <a:r>
              <a:rPr lang="zh-CN" altLang="en-US"/>
              <a:t>, an </a:t>
            </a:r>
            <a:r>
              <a:rPr lang="en-US" altLang="zh-CN" b="1"/>
              <a:t>phase-flip</a:t>
            </a:r>
            <a:r>
              <a:rPr lang="en-US" altLang="zh-CN"/>
              <a:t> </a:t>
            </a:r>
            <a:r>
              <a:rPr lang="zh-CN" altLang="en-US"/>
              <a:t>error</a:t>
            </a:r>
            <a:r>
              <a:rPr lang="en-US" altLang="zh-CN"/>
              <a:t> also</a:t>
            </a:r>
            <a:r>
              <a:rPr lang="zh-CN" altLang="en-US"/>
              <a:t> occurs in </a:t>
            </a:r>
            <a:r>
              <a:rPr lang="en-US" altLang="zh-CN" b="1"/>
              <a:t>control qubit.</a:t>
            </a:r>
            <a:endParaRPr lang="en-US" altLang="zh-CN" b="1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When the unitray operation is complete, </a:t>
            </a:r>
            <a:r>
              <a:rPr lang="en-US" altLang="zh-CN" b="1"/>
              <a:t>target qubit</a:t>
            </a:r>
            <a:r>
              <a:rPr lang="en-US" altLang="zh-CN"/>
              <a:t> will have both phase-flip error and bit-flip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</a:t>
            </a:r>
            <a:r>
              <a:rPr lang="en-US" altLang="zh-CN" b="1"/>
              <a:t>uncertainty</a:t>
            </a:r>
            <a:r>
              <a:rPr lang="en-US" altLang="zh-CN"/>
              <a:t> of gate operation (</a:t>
            </a:r>
            <a:r>
              <a:rPr lang="en-US" altLang="zh-CN" b="1">
                <a:solidFill>
                  <a:srgbClr val="FF0000"/>
                </a:solidFill>
              </a:rPr>
              <a:t>fluctudation</a:t>
            </a:r>
            <a:r>
              <a:rPr lang="en-US" altLang="zh-CN"/>
              <a:t>) can also cause bit-flip error.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After the gate operation, the </a:t>
            </a:r>
            <a:r>
              <a:rPr lang="en-US" altLang="zh-CN" b="1"/>
              <a:t>noise</a:t>
            </a:r>
            <a:r>
              <a:rPr lang="en-US" altLang="zh-CN"/>
              <a:t> does not remain in channel </a:t>
            </a:r>
            <a:r>
              <a:rPr lang="en-US" altLang="zh-CN" b="1"/>
              <a:t>Z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730250" y="5164455"/>
            <a:ext cx="27038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/>
              <a:t>Conclusion</a:t>
            </a:r>
            <a:endParaRPr lang="en-US" altLang="zh-CN" sz="2000"/>
          </a:p>
        </p:txBody>
      </p:sp>
      <p:sp>
        <p:nvSpPr>
          <p:cNvPr id="11" name="文本框 10"/>
          <p:cNvSpPr txBox="1"/>
          <p:nvPr/>
        </p:nvSpPr>
        <p:spPr>
          <a:xfrm>
            <a:off x="804545" y="5673725"/>
            <a:ext cx="8141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In </a:t>
            </a:r>
            <a:r>
              <a:rPr lang="en-US" altLang="zh-CN" sz="2000"/>
              <a:t>the</a:t>
            </a:r>
            <a:r>
              <a:rPr lang="zh-CN" altLang="en-US" sz="2000"/>
              <a:t> strict </a:t>
            </a:r>
            <a:r>
              <a:rPr lang="en-US" altLang="zh-CN" sz="2000"/>
              <a:t>2</a:t>
            </a:r>
            <a:r>
              <a:rPr lang="zh-CN" altLang="en-US" sz="2000"/>
              <a:t>-level system, </a:t>
            </a:r>
            <a:r>
              <a:rPr lang="en-US" altLang="zh-CN" sz="2000"/>
              <a:t>bias-preserving </a:t>
            </a:r>
            <a:r>
              <a:rPr lang="zh-CN" altLang="en-US" sz="2000"/>
              <a:t>CX gate is </a:t>
            </a:r>
            <a:r>
              <a:rPr lang="zh-CN" altLang="en-US" sz="2000" b="1">
                <a:solidFill>
                  <a:srgbClr val="FF0000"/>
                </a:solidFill>
              </a:rPr>
              <a:t>impossible</a:t>
            </a:r>
            <a:r>
              <a:rPr lang="en-US" altLang="zh-CN" sz="2000">
                <a:solidFill>
                  <a:schemeClr val="tx1"/>
                </a:solidFill>
              </a:rPr>
              <a:t>.</a:t>
            </a:r>
            <a:endParaRPr lang="en-US" altLang="zh-CN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can we address these challenges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265" y="1425575"/>
            <a:ext cx="7385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None/>
            </a:pPr>
            <a:r>
              <a:rPr lang="zh-CN" altLang="en-US"/>
              <a:t>In order to take advantage of </a:t>
            </a:r>
            <a:r>
              <a:rPr lang="en-US" altLang="zh-CN"/>
              <a:t>biased noise</a:t>
            </a:r>
            <a:r>
              <a:rPr lang="zh-CN" altLang="en-US"/>
              <a:t>, we need something </a:t>
            </a:r>
            <a:r>
              <a:rPr lang="en-US" altLang="zh-CN"/>
              <a:t>that acting all universal gate sets in this biased channel.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929255" y="2125345"/>
            <a:ext cx="3285490" cy="107632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 better choice is</a:t>
            </a:r>
            <a:endParaRPr lang="en-US" altLang="zh-CN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qubit</a:t>
            </a:r>
            <a:endParaRPr lang="en-US" altLang="zh-CN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Shrodinger_ca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2535" y="3318510"/>
            <a:ext cx="6757035" cy="3092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2" grpId="0"/>
      <p:bldP spid="2" grpId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60680" y="90106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cat state ?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4370" y="1476375"/>
            <a:ext cx="712470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Cat state, g</a:t>
            </a:r>
            <a:r>
              <a:rPr lang="en-US" altLang="zh-CN">
                <a:sym typeface="+mn-ea"/>
              </a:rPr>
              <a:t>enerally, </a:t>
            </a:r>
            <a:r>
              <a:rPr lang="en-US" altLang="zh-CN"/>
              <a:t>is a quantum state that is a superposition of two completely opposite states.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106805" y="2121535"/>
            <a:ext cx="348996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e.g.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 Cats are both alive and dead at the same time</a:t>
            </a:r>
            <a:endParaRPr lang="en-US" altLang="zh-CN"/>
          </a:p>
        </p:txBody>
      </p:sp>
      <p:pic>
        <p:nvPicPr>
          <p:cNvPr id="8" name="图片 7" descr="cat_state_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1530" y="2595245"/>
            <a:ext cx="2600960" cy="9093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60680" y="3668395"/>
            <a:ext cx="743775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 in quantum optics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4370" y="4262120"/>
            <a:ext cx="6195060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/>
              <a:t>C</a:t>
            </a:r>
            <a:r>
              <a:rPr lang="zh-CN" altLang="en-US"/>
              <a:t>at state </a:t>
            </a:r>
            <a:r>
              <a:rPr lang="en-US" altLang="zh-CN"/>
              <a:t>is a</a:t>
            </a:r>
            <a:r>
              <a:rPr lang="zh-CN" altLang="en-US"/>
              <a:t> superposition of two opposite-phase </a:t>
            </a:r>
            <a:r>
              <a:rPr lang="zh-CN" altLang="en-US" b="1">
                <a:solidFill>
                  <a:srgbClr val="FF0000"/>
                </a:solidFill>
              </a:rPr>
              <a:t>coherent states</a:t>
            </a:r>
            <a:r>
              <a:rPr lang="zh-CN" altLang="en-US"/>
              <a:t> of a single mode</a:t>
            </a:r>
            <a:endParaRPr lang="zh-CN" altLang="en-US"/>
          </a:p>
        </p:txBody>
      </p:sp>
      <p:pic>
        <p:nvPicPr>
          <p:cNvPr id="13" name="图片 12" descr="coherent_stat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7300" y="5274310"/>
            <a:ext cx="3235325" cy="7918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04190" y="3401695"/>
            <a:ext cx="1886585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Cat state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2308860" y="1004570"/>
            <a:ext cx="500380" cy="5319395"/>
          </a:xfrm>
          <a:prstGeom prst="leftBrace">
            <a:avLst/>
          </a:prstGeom>
          <a:ln w="28575" cmpd="sng">
            <a:solidFill>
              <a:schemeClr val="accent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03550" y="804545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Even cat state</a:t>
            </a:r>
            <a:endParaRPr lang="en-US" altLang="zh-CN" sz="2000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269615" y="123444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pic>
        <p:nvPicPr>
          <p:cNvPr id="15" name="图片 14" descr="even_cat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013835" y="1732280"/>
            <a:ext cx="2039620" cy="22161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269615" y="208343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even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17" name="图片 16" descr="even_cat_detai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7310" y="2545080"/>
            <a:ext cx="4394200" cy="1088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003550" y="3684270"/>
            <a:ext cx="194246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20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Odd cat state</a:t>
            </a:r>
            <a:endParaRPr lang="en-US" altLang="zh-CN" sz="2000">
              <a:solidFill>
                <a:schemeClr val="accent2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269615" y="4114165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Define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3269615" y="4963160"/>
            <a:ext cx="2028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Why </a:t>
            </a:r>
            <a:r>
              <a:rPr lang="en-US" altLang="zh-CN" b="1">
                <a:solidFill>
                  <a:schemeClr val="accent2">
                    <a:lumMod val="75000"/>
                  </a:schemeClr>
                </a:solidFill>
              </a:rPr>
              <a:t>odd</a:t>
            </a:r>
            <a:r>
              <a:rPr lang="en-US" altLang="zh-CN" b="1">
                <a:solidFill>
                  <a:srgbClr val="FF0000"/>
                </a:solidFill>
              </a:rPr>
              <a:t> </a:t>
            </a:r>
            <a:r>
              <a:rPr lang="en-US" altLang="zh-CN"/>
              <a:t>?</a:t>
            </a:r>
            <a:endParaRPr lang="en-US" altLang="zh-CN"/>
          </a:p>
        </p:txBody>
      </p:sp>
      <p:pic>
        <p:nvPicPr>
          <p:cNvPr id="21" name="图片 20" descr="odd_cat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13835" y="4601845"/>
            <a:ext cx="2039620" cy="221615"/>
          </a:xfrm>
          <a:prstGeom prst="rect">
            <a:avLst/>
          </a:prstGeom>
        </p:spPr>
      </p:pic>
      <p:pic>
        <p:nvPicPr>
          <p:cNvPr id="22" name="图片 21" descr="odd_cat_detail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77310" y="5363845"/>
            <a:ext cx="4394835" cy="1086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  <p:bldLst>
      <p:bldP spid="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state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571500" y="953135"/>
            <a:ext cx="28790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The larger </a:t>
                </a:r>
                <a:r>
                  <a:rPr lang="en-US" altLang="zh-CN" b="1" i="1">
                    <a:solidFill>
                      <a:srgbClr val="FF0000"/>
                    </a:solidFill>
                  </a:rPr>
                  <a:t>α</a:t>
                </a:r>
                <a:r>
                  <a:rPr lang="zh-CN" altLang="en-US"/>
                  <a:t> is, the less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overlap</a:t>
                </a:r>
                <a:r>
                  <a:rPr lang="zh-CN" altLang="en-US"/>
                  <a:t> the two coherent states have, and the closer they are to the 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ideal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 cat</a:t>
                </a:r>
                <a:r>
                  <a:rPr lang="zh-CN" altLang="en-US" b="1">
                    <a:solidFill>
                      <a:srgbClr val="FF0000"/>
                    </a:solidFill>
                  </a:rPr>
                  <a:t> state</a:t>
                </a:r>
                <a:r>
                  <a:rPr lang="en-US" altLang="zh-CN">
                    <a:solidFill>
                      <a:schemeClr val="tx1"/>
                    </a:solidFill>
                  </a:rPr>
                  <a:t>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/>
                  <a:t>It is difficult to realize large </a:t>
                </a:r>
                <a:r>
                  <a:rPr lang="en-US" altLang="zh-CN"/>
                  <a:t>mean</a:t>
                </a:r>
                <a:r>
                  <a:rPr lang="zh-CN" altLang="en-US"/>
                  <a:t> photon number</a:t>
                </a:r>
                <a:r>
                  <a:rPr lang="en-US" altLang="zh-CN"/>
                  <a:t> (       )</a:t>
                </a:r>
                <a:r>
                  <a:rPr lang="zh-CN" altLang="en-US"/>
                  <a:t>.</a:t>
                </a:r>
                <a:r>
                  <a:rPr lang="en-US" altLang="zh-CN"/>
                  <a:t>       </a:t>
                </a:r>
                <a:r>
                  <a:rPr lang="zh-CN" altLang="en-US"/>
                  <a:t>A typical method is to approximate cat state by photon subtraction from a squeezed vacuum state</a:t>
                </a:r>
                <a:r>
                  <a:rPr lang="en-US" altLang="zh-CN"/>
                  <a:t>.</a:t>
                </a:r>
                <a:endParaRPr lang="en-US" altLang="zh-CN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We can using “</a:t>
                </a:r>
                <a:r>
                  <a:rPr lang="en-US" altLang="zh-CN" b="1"/>
                  <a:t>kitten state</a:t>
                </a:r>
                <a:r>
                  <a:rPr lang="en-US" altLang="zh-CN"/>
                  <a:t>”to generate larger cat state: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Entangling two “kittens”with size </a:t>
                </a:r>
                <a:r>
                  <a:rPr lang="en-US" altLang="zh-CN" b="1" i="1"/>
                  <a:t>α </a:t>
                </a:r>
                <a:r>
                  <a:rPr lang="en-US" altLang="zh-CN"/>
                  <a:t>on a beamsplitter</a:t>
                </a:r>
                <a:endParaRPr lang="en-US" altLang="zh-CN" b="1" i="1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Performing a homodyne measurement on one output</a:t>
                </a:r>
                <a:endParaRPr lang="en-US" altLang="zh-CN"/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Measurement of </a:t>
                </a:r>
                <a:r>
                  <a:rPr lang="en-US" altLang="zh-CN" b="1"/>
                  <a:t>Q = 0</a:t>
                </a:r>
                <a:r>
                  <a:rPr lang="en-US" altLang="zh-CN"/>
                  <a:t>, the remaining output is projected to a larger cat state with size increased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radPr>
                      <m:deg/>
                      <m:e>
                        <m:r>
                          <a:rPr lang="en-US" altLang="zh-CN" b="1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𝟐</m:t>
                        </m:r>
                      </m:e>
                    </m:rad>
                    <m:r>
                      <a:rPr lang="en-US" altLang="zh-CN" b="1" i="1">
                        <a:latin typeface="Cambria Math" panose="02040503050406030204" charset="0"/>
                        <a:cs typeface="Cambria Math" panose="02040503050406030204" charset="0"/>
                      </a:rPr>
                      <m:t>𝜶</m:t>
                    </m:r>
                  </m:oMath>
                </a14:m>
                <a:endParaRPr lang="en-US" altLang="zh-CN" b="1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810" y="1630045"/>
                <a:ext cx="7089140" cy="42564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pm_coheren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61910" y="1816100"/>
            <a:ext cx="506095" cy="238125"/>
          </a:xfrm>
          <a:prstGeom prst="rect">
            <a:avLst/>
          </a:prstGeom>
        </p:spPr>
      </p:pic>
      <p:pic>
        <p:nvPicPr>
          <p:cNvPr id="12" name="图片 11" descr="mean_phot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3750" y="2622550"/>
            <a:ext cx="410845" cy="266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at_qubit_bloc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30" y="958850"/>
            <a:ext cx="3975100" cy="2872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6935" y="3831590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2. </a:t>
            </a:r>
            <a:r>
              <a:rPr lang="zh-CN" altLang="en-US" sz="1400"/>
              <a:t>Bloch sphere of the cat qubit</a:t>
            </a:r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432435" y="4209415"/>
            <a:ext cx="43402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/>
              <a:t>Logical qubit configuration</a:t>
            </a:r>
            <a:endParaRPr lang="en-US" altLang="zh-CN" sz="2000" b="1"/>
          </a:p>
        </p:txBody>
      </p:sp>
      <p:sp>
        <p:nvSpPr>
          <p:cNvPr id="12" name="文本框 11"/>
          <p:cNvSpPr txBox="1"/>
          <p:nvPr/>
        </p:nvSpPr>
        <p:spPr>
          <a:xfrm>
            <a:off x="4748530" y="1239520"/>
            <a:ext cx="3263900" cy="968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000" b="1"/>
              <a:t>Physical qubit</a:t>
            </a:r>
            <a:r>
              <a:rPr lang="en-US" altLang="zh-CN"/>
              <a:t>: 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2-component cat state</a:t>
            </a:r>
            <a:endParaRPr lang="en-US" altLang="zh-CN"/>
          </a:p>
        </p:txBody>
      </p:sp>
      <p:pic>
        <p:nvPicPr>
          <p:cNvPr id="24" name="图片 23" descr="2component_cat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6830" y="2301875"/>
            <a:ext cx="2877185" cy="1215390"/>
          </a:xfrm>
          <a:prstGeom prst="rect">
            <a:avLst/>
          </a:prstGeom>
        </p:spPr>
      </p:pic>
      <p:cxnSp>
        <p:nvCxnSpPr>
          <p:cNvPr id="25" name="直接连接符 24"/>
          <p:cNvCxnSpPr/>
          <p:nvPr/>
        </p:nvCxnSpPr>
        <p:spPr>
          <a:xfrm>
            <a:off x="5141595" y="4705350"/>
            <a:ext cx="0" cy="180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50570" y="4756150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X-axis: </a:t>
            </a:r>
            <a:endParaRPr lang="en-US" altLang="zh-CN"/>
          </a:p>
        </p:txBody>
      </p:sp>
      <p:pic>
        <p:nvPicPr>
          <p:cNvPr id="27" name="图片 26" descr="x_bit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5615" y="4765040"/>
            <a:ext cx="1283335" cy="30099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50570" y="5222875"/>
            <a:ext cx="1185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Z-axis: </a:t>
            </a:r>
            <a:endParaRPr lang="en-US" altLang="zh-CN"/>
          </a:p>
        </p:txBody>
      </p:sp>
      <p:pic>
        <p:nvPicPr>
          <p:cNvPr id="29" name="图片 28" descr="z_bit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45615" y="5240020"/>
            <a:ext cx="2974340" cy="111379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462905" y="4771390"/>
            <a:ext cx="1666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For large </a:t>
            </a:r>
            <a:r>
              <a:rPr lang="en-US" altLang="zh-CN" b="1" i="1">
                <a:latin typeface="Arial" panose="020B0604020202020204" pitchFamily="34" charset="0"/>
                <a:cs typeface="Arial" panose="020B0604020202020204" pitchFamily="34" charset="0"/>
              </a:rPr>
              <a:t>α </a:t>
            </a:r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31" name="图片 30" descr="large_coef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55790" y="4795520"/>
            <a:ext cx="1253490" cy="309245"/>
          </a:xfrm>
          <a:prstGeom prst="rect">
            <a:avLst/>
          </a:prstGeom>
        </p:spPr>
      </p:pic>
      <p:pic>
        <p:nvPicPr>
          <p:cNvPr id="32" name="图片 31" descr="qubit_0_1_coherent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68390" y="5494020"/>
            <a:ext cx="1239520" cy="567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4980" y="1003935"/>
            <a:ext cx="78212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realization: </a:t>
            </a:r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Two-photon driven nonlinear oscillator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1685" y="155511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Kerr nonlinear Resonator</a:t>
            </a:r>
            <a:endParaRPr lang="en-US" altLang="zh-CN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" name="图片 9" descr="KN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2179955"/>
            <a:ext cx="5182235" cy="11557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8255" y="3335655"/>
            <a:ext cx="38068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3. Scheme of the nonlinear resonator</a:t>
            </a:r>
            <a:endParaRPr lang="zh-CN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/>
                  <a:t>Kerr</a:t>
                </a:r>
                <a:r>
                  <a:rPr lang="zh-CN" altLang="en-US"/>
                  <a:t> nonlinear resonator is composed of a nonlinear device</a:t>
                </a:r>
                <a:r>
                  <a:rPr lang="en-US" altLang="zh-CN"/>
                  <a:t>, </a:t>
                </a:r>
                <a:r>
                  <a:rPr lang="en-US" altLang="zh-CN" b="1">
                    <a:solidFill>
                      <a:srgbClr val="FF0000"/>
                    </a:solidFill>
                  </a:rPr>
                  <a:t>Josephson junction</a:t>
                </a:r>
                <a:r>
                  <a:rPr lang="en-US" altLang="zh-CN"/>
                  <a:t>, </a:t>
                </a:r>
                <a:r>
                  <a:rPr lang="zh-CN" altLang="en-US"/>
                  <a:t>inserted into 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λ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2</m:t>
                    </m:r>
                  </m:oMath>
                </a14:m>
                <a:r>
                  <a:rPr lang="en-US" altLang="zh-CN"/>
                  <a:t> </a:t>
                </a:r>
                <a:r>
                  <a:rPr lang="zh-CN" altLang="en-US"/>
                  <a:t>waveguide. 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The waveguide cavity is capacitatively</a:t>
                </a:r>
                <a:r>
                  <a:rPr lang="en-US" altLang="zh-CN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sub>
                    </m:sSub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/>
                  <a:t> coupled with the transmission line for signal read</a:t>
                </a:r>
                <a:r>
                  <a:rPr lang="en-US" altLang="zh-CN"/>
                  <a:t>out.</a:t>
                </a:r>
                <a:r>
                  <a:rPr lang="zh-CN" altLang="en-US"/>
                  <a:t> </a:t>
                </a:r>
                <a:endParaRPr lang="zh-CN" altLang="en-US"/>
              </a:p>
              <a:p>
                <a:pPr marL="285750" indent="-28575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zh-CN" altLang="en-US"/>
                  <a:t>Impedance matching is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50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𝛺</m:t>
                    </m:r>
                  </m:oMath>
                </a14:m>
                <a:r>
                  <a:rPr lang="en-US" altLang="zh-CN">
                    <a:latin typeface="Cambria Math" panose="02040503050406030204" charset="0"/>
                    <a:cs typeface="Cambria Math" panose="02040503050406030204" charset="0"/>
                  </a:rPr>
                  <a:t>( Avoid multiple signal oscillations )</a:t>
                </a:r>
                <a:endParaRPr lang="en-US" altLang="zh-CN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870" y="3872230"/>
                <a:ext cx="7009130" cy="216852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1116965"/>
            <a:ext cx="3101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Equivalent circuit model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199640" y="3239135"/>
            <a:ext cx="4597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4. Equivalent circuit of the nonlinear resonator</a:t>
            </a:r>
            <a:endParaRPr lang="en-US" altLang="zh-CN" sz="1400"/>
          </a:p>
        </p:txBody>
      </p:sp>
      <p:pic>
        <p:nvPicPr>
          <p:cNvPr id="3" name="图片 2" descr="equivalent_circui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7365" y="1668145"/>
            <a:ext cx="5441950" cy="1570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5960" y="3737610"/>
            <a:ext cx="27673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Hamlitonian</a:t>
            </a:r>
            <a:endParaRPr lang="en-US" altLang="zh-CN"/>
          </a:p>
        </p:txBody>
      </p:sp>
      <p:pic>
        <p:nvPicPr>
          <p:cNvPr id="2" name="图片 1" descr="Hamiltonian_KNR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59610" y="4152265"/>
            <a:ext cx="4253865" cy="6724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5960" y="4963160"/>
            <a:ext cx="7047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Where E</a:t>
            </a:r>
            <a:r>
              <a:rPr lang="en-US" altLang="zh-CN" baseline="-25000"/>
              <a:t>J</a:t>
            </a:r>
            <a:r>
              <a:rPr lang="en-US" altLang="zh-CN"/>
              <a:t> is the Josephson energy, It is determined by the property of material itself</a:t>
            </a:r>
            <a:endParaRPr lang="en-US" altLang="zh-CN"/>
          </a:p>
        </p:txBody>
      </p:sp>
      <p:pic>
        <p:nvPicPr>
          <p:cNvPr id="15" name="图片 14" descr="reduced_flux_quanta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9610" y="5729605"/>
            <a:ext cx="982980" cy="5441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02915" y="5835650"/>
            <a:ext cx="37242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is the </a:t>
            </a:r>
            <a:r>
              <a:rPr lang="en-US" altLang="zh-CN" b="1"/>
              <a:t>reduced flux quantum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95960" y="2518410"/>
            <a:ext cx="589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We can get the relationship between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/>
              <a:t> and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ϕ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1</a:t>
            </a:r>
            <a:r>
              <a:rPr lang="en-US" altLang="zh-CN" i="1" baseline="-25000"/>
              <a:t>  </a:t>
            </a:r>
            <a:endParaRPr lang="en-US" altLang="zh-CN" i="1" baseline="-25000"/>
          </a:p>
        </p:txBody>
      </p:sp>
      <p:pic>
        <p:nvPicPr>
          <p:cNvPr id="13" name="图片 12" descr="Josephson_relati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17320" y="1640205"/>
            <a:ext cx="3205480" cy="670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95960" y="1064260"/>
            <a:ext cx="5425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According to the Josephson relation as below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5035550" y="1652905"/>
            <a:ext cx="2650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zh-CN" i="1" baseline="-25000">
                <a:latin typeface="Times New Roman" panose="02020603050405020304" charset="0"/>
                <a:cs typeface="Times New Roman" panose="02020603050405020304" charset="0"/>
              </a:rPr>
              <a:t>0</a:t>
            </a:r>
            <a:r>
              <a:rPr lang="en-US" altLang="zh-CN"/>
              <a:t> is the Josephson critical current</a:t>
            </a:r>
            <a:endParaRPr lang="en-US" altLang="zh-CN"/>
          </a:p>
        </p:txBody>
      </p:sp>
      <p:pic>
        <p:nvPicPr>
          <p:cNvPr id="16" name="图片 15" descr="phi1_phi_relatio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7320" y="3107055"/>
            <a:ext cx="3204845" cy="70739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95960" y="3981450"/>
            <a:ext cx="77844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Using equation above, we can e</a:t>
            </a:r>
            <a:r>
              <a:rPr lang="zh-CN" altLang="en-US"/>
              <a:t>xpand the Hamiltonian in terms of</a:t>
            </a:r>
            <a:r>
              <a:rPr lang="en-US" altLang="zh-CN"/>
              <a:t> </a:t>
            </a:r>
            <a:r>
              <a:rPr lang="en-US" altLang="zh-CN" i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ϕ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7320" y="4574540"/>
            <a:ext cx="4810125" cy="732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79450" y="2773045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Second quantization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9" name="图片 18" descr="H_expand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2050" y="976630"/>
            <a:ext cx="4810125" cy="7327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altLang="zh-CN"/>
                  <a:t> is the total inductance,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𝐽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/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/>
                  <a:t> is the participation ratio of the Josephson inductance to total.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580" y="1830705"/>
                <a:ext cx="7237730" cy="82105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quantization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0580" y="3364230"/>
            <a:ext cx="5481320" cy="1294130"/>
          </a:xfrm>
          <a:prstGeom prst="rect">
            <a:avLst/>
          </a:prstGeom>
        </p:spPr>
      </p:pic>
      <p:pic>
        <p:nvPicPr>
          <p:cNvPr id="4" name="图片 3" descr="quan_H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09165" y="5322570"/>
            <a:ext cx="3627120" cy="581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7395" y="4859655"/>
            <a:ext cx="7431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Then, after a </a:t>
            </a:r>
            <a:r>
              <a:rPr lang="en-US" altLang="zh-CN" b="1"/>
              <a:t>rotation wave approximation (RWA)</a:t>
            </a:r>
            <a:r>
              <a:rPr lang="en-US" altLang="zh-CN"/>
              <a:t>, we will get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5" name="矩形 4"/>
          <p:cNvSpPr/>
          <p:nvPr/>
        </p:nvSpPr>
        <p:spPr>
          <a:xfrm>
            <a:off x="868680" y="2256790"/>
            <a:ext cx="7071360" cy="3046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do we need on the road to 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fully universal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quantum computing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  <a:endParaRPr lang="en-US" altLang="zh-CN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073" y="427355"/>
            <a:ext cx="43491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986790"/>
            <a:ext cx="35318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2" name="图片 11" descr="2-photon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085975" y="1508125"/>
            <a:ext cx="3597275" cy="3943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1035" y="2221865"/>
            <a:ext cx="54451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Two-photon driven nonlinear oscillator</a:t>
            </a:r>
            <a:endParaRPr lang="en-US" altLang="zh-CN" sz="2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1410" y="2786380"/>
            <a:ext cx="510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Hamiltonian in the interaction picture</a:t>
            </a:r>
            <a:endParaRPr lang="en-US" altLang="zh-CN"/>
          </a:p>
        </p:txBody>
      </p:sp>
      <p:pic>
        <p:nvPicPr>
          <p:cNvPr id="15" name="图片 14" descr="KNR_2drive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6120" y="3382645"/>
            <a:ext cx="5605780" cy="10991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fontAlgn="auto">
                  <a:lnSpc>
                    <a:spcPct val="125000"/>
                  </a:lnSpc>
                </a:pPr>
                <a:r>
                  <a:rPr lang="en-US" altLang="zh-CN"/>
                  <a:t>Where 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𝑃</m:t>
                    </m:r>
                  </m:oMath>
                </a14:m>
                <a:r>
                  <a:rPr lang="en-US" altLang="zh-CN"/>
                  <a:t> is the driven amplitude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ϕ </a:t>
                </a:r>
                <a:r>
                  <a:rPr lang="en-US" altLang="zh-CN">
                    <a:ea typeface="+mn-lt"/>
                    <a:cs typeface="Times New Roman" panose="02020603050405020304" charset="0"/>
                  </a:rPr>
                  <a:t>is the phase of driving </a:t>
                </a:r>
                <a:endParaRPr lang="en-US" altLang="zh-CN">
                  <a:ea typeface="+mn-lt"/>
                  <a:cs typeface="Times New Roman" panose="02020603050405020304" charset="0"/>
                </a:endParaRPr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</m:oMath>
                </a14:m>
                <a:r>
                  <a:rPr lang="en-US" altLang="zh-CN"/>
                  <a:t> is the strength of the nonlinearity</a:t>
                </a:r>
                <a:endParaRPr lang="en-US" altLang="zh-CN"/>
              </a:p>
              <a:p>
                <a:pPr marL="742950" lvl="1" indent="-285750" fontAlgn="auto">
                  <a:lnSpc>
                    <a:spcPct val="125000"/>
                  </a:lnSpc>
                  <a:buFont typeface="Arial" panose="020B0604020202020204" pitchFamily="34" charset="0"/>
                  <a:buChar char="•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/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</m:rad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10" y="4481830"/>
                <a:ext cx="5636260" cy="188976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61035" y="826135"/>
            <a:ext cx="35318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Features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/>
                  <a:t>The cat states with the size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𝜙</m:t>
                        </m:r>
                      </m:sup>
                    </m:sSup>
                  </m:oMath>
                </a14:m>
                <a:r>
                  <a:rPr lang="en-US" altLang="zh-CN"/>
                  <a:t> is the degenerate eigenstate of this hamiltonian</a:t>
                </a:r>
                <a:endParaRPr lang="en-US" altLang="zh-CN"/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35" y="1341755"/>
                <a:ext cx="7404100" cy="6686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 descr="cat_phi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86025" y="2067560"/>
            <a:ext cx="3798570" cy="364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03935" y="2383790"/>
            <a:ext cx="74041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The hamiltonian is commuted with photon number parity operator                       , so the eigenspace can be divided into </a:t>
            </a:r>
            <a:r>
              <a:rPr lang="en-US" altLang="zh-CN" b="1"/>
              <a:t>odd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00B0F0"/>
                </a:solidFill>
              </a:rPr>
              <a:t>blue</a:t>
            </a:r>
            <a:r>
              <a:rPr lang="en-US" altLang="zh-CN"/>
              <a:t>) and </a:t>
            </a:r>
            <a:r>
              <a:rPr lang="en-US" altLang="zh-CN" b="1"/>
              <a:t>even</a:t>
            </a:r>
            <a:r>
              <a:rPr lang="en-US" altLang="zh-CN"/>
              <a:t> (</a:t>
            </a:r>
            <a:r>
              <a:rPr lang="en-US" altLang="zh-CN" b="1">
                <a:solidFill>
                  <a:srgbClr val="FF0000"/>
                </a:solidFill>
              </a:rPr>
              <a:t>red</a:t>
            </a:r>
            <a:r>
              <a:rPr lang="en-US" altLang="zh-CN"/>
              <a:t>) subspace</a:t>
            </a:r>
            <a:endParaRPr lang="en-US" altLang="zh-CN"/>
          </a:p>
        </p:txBody>
      </p:sp>
      <p:pic>
        <p:nvPicPr>
          <p:cNvPr id="8" name="图片 7" descr="parity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21255" y="2909570"/>
            <a:ext cx="1403350" cy="342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232025" y="3774440"/>
            <a:ext cx="4420235" cy="23139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420620" y="6088380"/>
            <a:ext cx="40430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5. Eigenstates of 2-photon driven KNR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/>
                  <a:t>Cat subspace is separeted from remaining state space by the large energy gap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~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𝐾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𝛼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As </a:t>
                </a:r>
                <a:r>
                  <a:rPr lang="en-US" altLang="zh-CN" b="1" i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α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goes up, the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energy gap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 between a pair of eigenstate decreases exponentially, and the cat states are completely degenerate.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This Hilbert space symmetry is important for the exponential suppression of </a:t>
                </a:r>
                <a:r>
                  <a:rPr lang="en-US" altLang="zh-CN" b="1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bit-flip errors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  <a:cs typeface="Calibri" panose="020F0502020204030204" charset="0"/>
                  </a:rPr>
                  <a:t>.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  <a:cs typeface="Calibri" panose="020F0502020204030204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080" y="699135"/>
                <a:ext cx="6957695" cy="30676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603250" y="3735070"/>
            <a:ext cx="45974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Preparing the cat states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835150" y="4460875"/>
            <a:ext cx="2187575" cy="85026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Vaccum state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7364730" y="4627245"/>
            <a:ext cx="1392555" cy="51752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6" name="图片 15" descr="even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6040" y="4719320"/>
            <a:ext cx="749935" cy="33274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7364730" y="5621655"/>
            <a:ext cx="1392555" cy="51752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pic>
        <p:nvPicPr>
          <p:cNvPr id="19" name="图片 18" descr="odd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4775" y="5731510"/>
            <a:ext cx="713105" cy="316865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1835150" y="5473065"/>
            <a:ext cx="2186940" cy="81534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Single-photon Fock state</a:t>
            </a:r>
            <a:endParaRPr lang="en-US" altLang="zh-CN"/>
          </a:p>
        </p:txBody>
      </p:sp>
      <p:cxnSp>
        <p:nvCxnSpPr>
          <p:cNvPr id="22" name="直接箭头连接符 21"/>
          <p:cNvCxnSpPr/>
          <p:nvPr/>
        </p:nvCxnSpPr>
        <p:spPr>
          <a:xfrm flipV="1">
            <a:off x="4250055" y="5372735"/>
            <a:ext cx="2941320" cy="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本框 22"/>
              <p:cNvSpPr txBox="1"/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sym typeface="+mn-ea"/>
                  </a:rPr>
                  <a:t>Increase driving strength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P</m:t>
                    </m:r>
                  </m:oMath>
                </a14:m>
                <a:r>
                  <a:rPr lang="en-US" altLang="zh-CN">
                    <a:sym typeface="+mn-ea"/>
                  </a:rPr>
                  <a:t> adiabatically</a:t>
                </a:r>
                <a:endParaRPr lang="zh-CN" altLang="en-US"/>
              </a:p>
            </p:txBody>
          </p:sp>
        </mc:Choice>
        <mc:Fallback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55" y="4563745"/>
                <a:ext cx="2747010" cy="64516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en-US" altLang="zh-CN">
                    <a:sym typeface="+mn-ea"/>
                  </a:rPr>
                  <a:t>Keeping the rate far less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/|</m:t>
                        </m:r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𝛥𝜔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𝑔𝑎𝑝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|</m:t>
                    </m:r>
                  </m:oMath>
                </a14:m>
                <a:endParaRPr lang="zh-CN" altLang="en-US"/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690" y="5446395"/>
                <a:ext cx="2884805" cy="79883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>
          <a:xfrm>
            <a:off x="815975" y="4369435"/>
            <a:ext cx="3351530" cy="2058670"/>
          </a:xfrm>
          <a:prstGeom prst="rect">
            <a:avLst/>
          </a:prstGeom>
          <a:noFill/>
          <a:ln w="28575" cmpd="sng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solidFill>
                <a:schemeClr val="bg1"/>
              </a:solid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 wrap="none" rtlCol="0" anchor="t">
                <a:spAutoFit/>
              </a:bodyPr>
              <a:p>
                <a:pPr algn="l"/>
                <a:r>
                  <a:rPr lang="en-US" altLang="zh-CN">
                    <a:sym typeface="+mn-ea"/>
                  </a:rPr>
                  <a:t>Initial state</a:t>
                </a:r>
                <a:endParaRPr lang="en-US" altLang="zh-CN"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P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595" y="5188585"/>
                <a:ext cx="1383665" cy="645160"/>
              </a:xfrm>
              <a:prstGeom prst="rect">
                <a:avLst/>
              </a:prstGeom>
              <a:blipFill rotWithShape="1">
                <a:blip r:embed="rId8"/>
                <a:stretch>
                  <a:fillRect l="-459" t="-984" r="-1744" b="-984"/>
                </a:stretch>
              </a:blipFill>
              <a:ln w="12700" cmpd="sng">
                <a:solidFill>
                  <a:srgbClr val="00B0F0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based on cat qubits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4" name="图片 13" descr="MommyTalk163102946719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06145" y="1654810"/>
            <a:ext cx="7446010" cy="470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MommyTalk163102953507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52145" y="1304290"/>
            <a:ext cx="7839710" cy="4549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51180" y="962660"/>
            <a:ext cx="47790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CX gate with errors</a:t>
            </a:r>
            <a:endParaRPr lang="en-US" altLang="zh-CN" sz="2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0445" y="1551940"/>
            <a:ext cx="54444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P</a:t>
            </a:r>
            <a:r>
              <a:rPr lang="zh-CN" altLang="en-US"/>
              <a:t>redominant stochastic</a:t>
            </a:r>
            <a:r>
              <a:rPr lang="en-US" altLang="zh-CN"/>
              <a:t> </a:t>
            </a:r>
            <a:r>
              <a:rPr lang="zh-CN" altLang="en-US"/>
              <a:t>errors are of the form</a:t>
            </a:r>
            <a:endParaRPr lang="zh-CN" altLang="en-US"/>
          </a:p>
        </p:txBody>
      </p:sp>
      <p:pic>
        <p:nvPicPr>
          <p:cNvPr id="3" name="图片 2" descr="MommyTalk163106437625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932305" y="2049145"/>
            <a:ext cx="3482340" cy="6527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20445" y="2830830"/>
            <a:ext cx="311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CX gate with control error</a:t>
            </a:r>
            <a:endParaRPr lang="en-US" altLang="zh-CN"/>
          </a:p>
        </p:txBody>
      </p:sp>
      <p:pic>
        <p:nvPicPr>
          <p:cNvPr id="8" name="图片 7" descr="MommyTalk163106488739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56360" y="3328035"/>
            <a:ext cx="6557645" cy="7086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1020445" y="4199890"/>
                <a:ext cx="65316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After a time 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T</a:t>
                </a:r>
                <a:r>
                  <a:rPr lang="en-US" altLang="zh-CN"/>
                  <a:t> making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, we will get a CX gate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445" y="4199890"/>
                <a:ext cx="653161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MommyTalk1631065892046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6360" y="4679950"/>
            <a:ext cx="5905500" cy="1637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91540" y="1036320"/>
            <a:ext cx="3119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CX gate with target error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891540" y="3197860"/>
                <a:ext cx="65316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After a time </a:t>
                </a:r>
                <a:r>
                  <a:rPr lang="en-US" altLang="zh-CN" i="1">
                    <a:latin typeface="Times New Roman" panose="02020603050405020304" charset="0"/>
                    <a:cs typeface="Times New Roman" panose="02020603050405020304" charset="0"/>
                  </a:rPr>
                  <a:t>T</a:t>
                </a:r>
                <a:r>
                  <a:rPr lang="en-US" altLang="zh-CN"/>
                  <a:t> making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𝜋</m:t>
                    </m:r>
                    <m:r>
                      <a:rPr lang="en-US" altLang="zh-CN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40" y="3197860"/>
                <a:ext cx="6531610" cy="368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 descr="MommyTalk1631066458416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1575" y="1612265"/>
            <a:ext cx="7251065" cy="1385570"/>
          </a:xfrm>
          <a:prstGeom prst="rect">
            <a:avLst/>
          </a:prstGeom>
        </p:spPr>
      </p:pic>
      <p:pic>
        <p:nvPicPr>
          <p:cNvPr id="12" name="图片 11" descr="MommyTalk1631067056652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71575" y="3919220"/>
            <a:ext cx="6885305" cy="174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33120" y="1022350"/>
            <a:ext cx="13671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en-US" altLang="zh-CN" sz="20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630" y="1623695"/>
            <a:ext cx="6703060" cy="44640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 phase error on the control cat qubit at any time during the implementation of the CX is equivalent to a</a:t>
            </a:r>
            <a:r>
              <a:rPr lang="en-US" altLang="zh-CN"/>
              <a:t> </a:t>
            </a:r>
            <a:r>
              <a:rPr lang="zh-CN" altLang="en-US" b="1">
                <a:solidFill>
                  <a:srgbClr val="FF0000"/>
                </a:solidFill>
              </a:rPr>
              <a:t>phase-flip</a:t>
            </a:r>
            <a:r>
              <a:rPr lang="zh-CN" altLang="en-US"/>
              <a:t> on the </a:t>
            </a:r>
            <a:r>
              <a:rPr lang="zh-CN" altLang="en-US" b="1"/>
              <a:t>control qubit</a:t>
            </a:r>
            <a:r>
              <a:rPr lang="zh-CN" altLang="en-US"/>
              <a:t> after an ideal CX.</a:t>
            </a:r>
            <a:endParaRPr lang="zh-CN" altLang="en-US"/>
          </a:p>
          <a:p>
            <a:pPr indent="0">
              <a:lnSpc>
                <a:spcPct val="3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</a:t>
            </a:r>
            <a:r>
              <a:rPr lang="zh-CN" altLang="en-US"/>
              <a:t> phase-flip error on the target qubit at any time during the CX</a:t>
            </a:r>
            <a:r>
              <a:rPr lang="en-US" altLang="zh-CN"/>
              <a:t> </a:t>
            </a:r>
            <a:r>
              <a:rPr lang="zh-CN" altLang="en-US"/>
              <a:t>evolution is equivalent to </a:t>
            </a:r>
            <a:r>
              <a:rPr lang="zh-CN" altLang="en-US" b="1">
                <a:solidFill>
                  <a:srgbClr val="FF0000"/>
                </a:solidFill>
              </a:rPr>
              <a:t>phase errors</a:t>
            </a:r>
            <a:r>
              <a:rPr lang="zh-CN" altLang="en-US"/>
              <a:t> on the </a:t>
            </a:r>
            <a:r>
              <a:rPr lang="zh-CN" altLang="en-US" b="1"/>
              <a:t>control and</a:t>
            </a:r>
            <a:r>
              <a:rPr lang="en-US" altLang="zh-CN" b="1"/>
              <a:t> </a:t>
            </a:r>
            <a:r>
              <a:rPr lang="zh-CN" altLang="en-US" b="1"/>
              <a:t>target</a:t>
            </a:r>
            <a:r>
              <a:rPr lang="zh-CN" altLang="en-US"/>
              <a:t> qubits after the ideal CX gate.</a:t>
            </a:r>
            <a:endParaRPr lang="zh-CN" altLang="en-US"/>
          </a:p>
          <a:p>
            <a:pPr indent="0">
              <a:lnSpc>
                <a:spcPct val="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/>
          </a:p>
          <a:p>
            <a:pPr marL="285750" indent="-285750">
              <a:lnSpc>
                <a:spcPct val="15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This method to implement CX gate keeps the n</a:t>
            </a:r>
            <a:r>
              <a:rPr lang="en-US" altLang="zh-CN" b="1">
                <a:solidFill>
                  <a:schemeClr val="tx1"/>
                </a:solidFill>
              </a:rPr>
              <a:t>oise channel biased to Z</a:t>
            </a:r>
            <a:r>
              <a:rPr lang="en-US" altLang="zh-CN"/>
              <a:t>, which is in contrast to strict 2-level system.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Hamiltonian of 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687070" y="1031240"/>
            <a:ext cx="301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Physical Realization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8400" y="1747520"/>
            <a:ext cx="5456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Hamiltonian of CX gate in interaction picture</a:t>
            </a:r>
            <a:endParaRPr lang="en-US" altLang="zh-CN"/>
          </a:p>
        </p:txBody>
      </p:sp>
      <p:pic>
        <p:nvPicPr>
          <p:cNvPr id="9" name="图片 8" descr="MommyTalk1631068388122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52245" y="2536190"/>
            <a:ext cx="6853555" cy="28124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Hamiltonian of CX gate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92455" y="1031240"/>
            <a:ext cx="7278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Analysis: How to realize CX gate using this Hamiltonian</a:t>
            </a:r>
            <a:endParaRPr lang="en-US" altLang="zh-CN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8695" y="1598295"/>
                <a:ext cx="2569210" cy="469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If control qubit is </a:t>
                </a:r>
                <a14:m>
                  <m:oMath xmlns:m="http://schemas.openxmlformats.org/officeDocument/2006/math">
                    <m:r>
                      <a:rPr lang="en-US" altLang="zh-CN"/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5" y="1598295"/>
                <a:ext cx="2569210" cy="4692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88695" y="3495675"/>
                <a:ext cx="256921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If control qubit is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charset="0"/>
                      </a:rPr>
                      <m:t>|</m:t>
                    </m:r>
                    <m:d>
                      <m:dPr>
                        <m:begChr m:val=""/>
                        <m:endChr m:val="⟩"/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/>
                  <a:t> </a:t>
                </a:r>
                <a:endParaRPr lang="en-US" altLang="zh-CN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95" y="3495675"/>
                <a:ext cx="256921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 descr="MommyTalk1631068614293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6550" y="2296160"/>
            <a:ext cx="3765550" cy="831850"/>
          </a:xfrm>
          <a:prstGeom prst="rect">
            <a:avLst/>
          </a:prstGeom>
        </p:spPr>
      </p:pic>
      <p:pic>
        <p:nvPicPr>
          <p:cNvPr id="12" name="图片 11" descr="MommyTalk163106874021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6550" y="4251960"/>
            <a:ext cx="5355590" cy="139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Background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85995" y="727710"/>
            <a:ext cx="3496310" cy="3068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7-layer configuration</a:t>
            </a:r>
            <a:endParaRPr lang="zh-CN" altLang="en-US" sz="2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Algorithm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Programming Languages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Arthmetic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Instruction Set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Microarchitecture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to Classical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Chip</a:t>
            </a:r>
            <a:endParaRPr lang="en-US" altLang="zh-CN"/>
          </a:p>
        </p:txBody>
      </p:sp>
      <p:pic>
        <p:nvPicPr>
          <p:cNvPr id="11" name="图片 10" descr="quantum_computing_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872490"/>
            <a:ext cx="3660775" cy="25088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650" y="3804920"/>
            <a:ext cx="7965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basis of this architecture is </a:t>
            </a:r>
            <a:r>
              <a:rPr lang="en-US" altLang="zh-CN" b="1">
                <a:solidFill>
                  <a:srgbClr val="FF0000"/>
                </a:solidFill>
              </a:rPr>
              <a:t>quantum chip </a:t>
            </a:r>
            <a:r>
              <a:rPr lang="en-US" altLang="zh-CN"/>
              <a:t>(</a:t>
            </a:r>
            <a:r>
              <a:rPr lang="en-US" altLang="zh-CN" b="1"/>
              <a:t>superconduncting quantum circuits</a:t>
            </a:r>
            <a:r>
              <a:rPr lang="en-US" altLang="zh-CN"/>
              <a:t>, </a:t>
            </a:r>
            <a:r>
              <a:rPr lang="en-US" altLang="zh-CN" b="1"/>
              <a:t>quantum dots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middle part between the chip and the algorithm translates the quantum algorithm into control pulses acting on the physical chip.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bits are extremely </a:t>
            </a:r>
            <a:r>
              <a:rPr lang="en-US" altLang="zh-CN" b="1"/>
              <a:t>fragile</a:t>
            </a:r>
            <a:r>
              <a:rPr lang="en-US" altLang="zh-CN"/>
              <a:t>. The way forward is to correct the errors faster than they appear, a notion called </a:t>
            </a:r>
            <a:r>
              <a:rPr lang="en-US" altLang="zh-CN" b="1">
                <a:solidFill>
                  <a:srgbClr val="FF0000"/>
                </a:solidFill>
              </a:rPr>
              <a:t>fault-tolerance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approach to achieve fault-tolerant quantum computing is based on </a:t>
            </a:r>
            <a:r>
              <a:rPr lang="en-US" altLang="zh-CN" b="1">
                <a:solidFill>
                  <a:srgbClr val="FF0000"/>
                </a:solidFill>
              </a:rPr>
              <a:t>Quantum Error Correction.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0720" y="3381375"/>
            <a:ext cx="3488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/>
              <a:t>Fig. 1. Quantum computing stack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Summary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772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772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94690" y="2028190"/>
            <a:ext cx="7200000" cy="0"/>
          </a:xfrm>
          <a:prstGeom prst="line">
            <a:avLst/>
          </a:prstGeom>
          <a:ln w="88900" cmpd="sng">
            <a:solidFill>
              <a:srgbClr val="FF0000"/>
            </a:solidFill>
            <a:prstDash val="solid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7859395" y="1986915"/>
            <a:ext cx="0" cy="3320415"/>
          </a:xfrm>
          <a:prstGeom prst="line">
            <a:avLst/>
          </a:prstGeom>
          <a:ln w="88900" cmpd="sng">
            <a:solidFill>
              <a:srgbClr val="FF0000"/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700405" y="5266055"/>
            <a:ext cx="7200000" cy="0"/>
          </a:xfrm>
          <a:prstGeom prst="straightConnector1">
            <a:avLst/>
          </a:prstGeom>
          <a:ln w="88900">
            <a:solidFill>
              <a:srgbClr val="FF0000"/>
            </a:solidFill>
            <a:tailEnd type="stealth"/>
          </a:ln>
          <a:effectLst>
            <a:glow rad="63500">
              <a:schemeClr val="accent5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圆角矩形 10"/>
          <p:cNvSpPr/>
          <p:nvPr/>
        </p:nvSpPr>
        <p:spPr>
          <a:xfrm>
            <a:off x="1677670" y="1570990"/>
            <a:ext cx="186753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ym typeface="+mn-ea"/>
              </a:rPr>
              <a:t>Quantum computing has natural advantages, we need quantum</a:t>
            </a:r>
            <a:r>
              <a:rPr lang="en-US" altLang="zh-CN" sz="1000">
                <a:sym typeface="+mn-ea"/>
              </a:rPr>
              <a:t> </a:t>
            </a:r>
            <a:r>
              <a:rPr lang="zh-CN" altLang="en-US" sz="1000">
                <a:sym typeface="+mn-ea"/>
              </a:rPr>
              <a:t>computing </a:t>
            </a:r>
            <a:r>
              <a:rPr lang="en-US" altLang="zh-CN" sz="1000">
                <a:sym typeface="+mn-ea"/>
              </a:rPr>
              <a:t>to </a:t>
            </a:r>
            <a:r>
              <a:rPr lang="zh-CN" altLang="en-US" sz="1000">
                <a:sym typeface="+mn-ea"/>
              </a:rPr>
              <a:t>accelerat</a:t>
            </a:r>
            <a:r>
              <a:rPr lang="en-US" altLang="zh-CN" sz="1000">
                <a:sym typeface="+mn-ea"/>
              </a:rPr>
              <a:t>e</a:t>
            </a:r>
            <a:r>
              <a:rPr lang="zh-CN" altLang="en-US" sz="1000">
                <a:sym typeface="+mn-ea"/>
              </a:rPr>
              <a:t> algorithms</a:t>
            </a:r>
            <a:endParaRPr lang="zh-CN" altLang="en-US" sz="1000"/>
          </a:p>
        </p:txBody>
      </p:sp>
      <p:sp>
        <p:nvSpPr>
          <p:cNvPr id="12" name="圆角矩形 11"/>
          <p:cNvSpPr/>
          <p:nvPr/>
        </p:nvSpPr>
        <p:spPr>
          <a:xfrm>
            <a:off x="4468495" y="1570990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Quantum systems are fragile, and </a:t>
            </a:r>
            <a:r>
              <a:rPr lang="en-US" altLang="zh-CN" sz="1000"/>
              <a:t>error correction</a:t>
            </a:r>
            <a:r>
              <a:rPr lang="zh-CN" altLang="en-US" sz="1000"/>
              <a:t> is needed to achieve fault-tolerant quantum computing  </a:t>
            </a:r>
            <a:endParaRPr lang="zh-CN" altLang="en-US" sz="1000"/>
          </a:p>
        </p:txBody>
      </p:sp>
      <p:sp>
        <p:nvSpPr>
          <p:cNvPr id="13" name="圆角矩形 12"/>
          <p:cNvSpPr/>
          <p:nvPr/>
        </p:nvSpPr>
        <p:spPr>
          <a:xfrm>
            <a:off x="6823075" y="244411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The overhead of e</a:t>
            </a:r>
            <a:r>
              <a:rPr sz="1000"/>
              <a:t>xisting error correction schemes </a:t>
            </a:r>
            <a:r>
              <a:rPr lang="en-US" sz="1000"/>
              <a:t>is higher</a:t>
            </a:r>
            <a:r>
              <a:rPr sz="1000"/>
              <a:t>, such as surface co</a:t>
            </a:r>
            <a:r>
              <a:rPr lang="en-US" sz="1000"/>
              <a:t>de</a:t>
            </a:r>
            <a:endParaRPr lang="en-US" sz="1000"/>
          </a:p>
        </p:txBody>
      </p:sp>
      <p:sp>
        <p:nvSpPr>
          <p:cNvPr id="14" name="圆角矩形 13"/>
          <p:cNvSpPr/>
          <p:nvPr/>
        </p:nvSpPr>
        <p:spPr>
          <a:xfrm>
            <a:off x="6823075" y="381571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/>
              <a:t> </a:t>
            </a:r>
            <a:r>
              <a:rPr lang="en-US" sz="1000"/>
              <a:t>Biased-noise system</a:t>
            </a:r>
            <a:r>
              <a:rPr sz="1000"/>
              <a:t> can be used to design error correction focusing on major errors, reduc</a:t>
            </a:r>
            <a:r>
              <a:rPr lang="en-US" sz="1000"/>
              <a:t>ing</a:t>
            </a:r>
            <a:r>
              <a:rPr sz="1000"/>
              <a:t> costs and improve fidelity  </a:t>
            </a:r>
            <a:endParaRPr sz="1000"/>
          </a:p>
        </p:txBody>
      </p:sp>
      <p:sp>
        <p:nvSpPr>
          <p:cNvPr id="21" name="圆角矩形 20"/>
          <p:cNvSpPr/>
          <p:nvPr/>
        </p:nvSpPr>
        <p:spPr>
          <a:xfrm>
            <a:off x="4468495" y="4808855"/>
            <a:ext cx="2073910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sz="1000"/>
              <a:t>Cat </a:t>
            </a:r>
            <a:r>
              <a:rPr lang="en-US" sz="1000"/>
              <a:t>qu</a:t>
            </a:r>
            <a:r>
              <a:rPr sz="1000"/>
              <a:t>bits implemented with two-photon driven KNR enable biased </a:t>
            </a:r>
            <a:r>
              <a:rPr lang="en-US" sz="1000"/>
              <a:t>n</a:t>
            </a:r>
            <a:r>
              <a:rPr sz="1000"/>
              <a:t>oise systems </a:t>
            </a:r>
            <a:endParaRPr sz="1000"/>
          </a:p>
        </p:txBody>
      </p:sp>
      <p:sp>
        <p:nvSpPr>
          <p:cNvPr id="22" name="圆角矩形 21"/>
          <p:cNvSpPr/>
          <p:nvPr/>
        </p:nvSpPr>
        <p:spPr>
          <a:xfrm>
            <a:off x="1677670" y="4808855"/>
            <a:ext cx="1867535" cy="9144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1000"/>
              <a:t>Quantum gate in cat qubits is bised-preserving, which is beneficial to error correction code</a:t>
            </a:r>
            <a:endParaRPr lang="en-US" sz="1000"/>
          </a:p>
        </p:txBody>
      </p:sp>
      <p:sp>
        <p:nvSpPr>
          <p:cNvPr id="23" name="文本框 22"/>
          <p:cNvSpPr txBox="1"/>
          <p:nvPr/>
        </p:nvSpPr>
        <p:spPr>
          <a:xfrm>
            <a:off x="1468755" y="2781935"/>
            <a:ext cx="51727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800" b="1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road to fault-tolerant quantum computing</a:t>
            </a:r>
            <a:endParaRPr lang="en-US" altLang="zh-CN" sz="2800" b="1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80" y="1874006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Thank you!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02168" y="4079540"/>
            <a:ext cx="4939665" cy="161480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Reporter: Ke-hui Yu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Mentors: Hong-rong Li, Xin Wang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rgbClr val="B83314"/>
                </a:solidFill>
              </a:rPr>
              <a:t>Sep. 2021</a:t>
            </a:r>
            <a:endParaRPr lang="en-US" sz="2200" b="1" dirty="0">
              <a:solidFill>
                <a:srgbClr val="B83314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2910" y="950595"/>
            <a:ext cx="3566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cause of errors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endParaRPr lang="en-US" altLang="zh-CN" sz="240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9280" y="1792605"/>
            <a:ext cx="2810510" cy="125476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Interaction of quantum system with environment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5031740" y="1790700"/>
            <a:ext cx="2260600" cy="12477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Energy loss &amp;</a:t>
            </a:r>
            <a:endParaRPr lang="en-US" altLang="zh-CN"/>
          </a:p>
          <a:p>
            <a:pPr algn="ctr"/>
            <a:r>
              <a:rPr lang="en-US" altLang="zh-CN"/>
              <a:t>Decoherence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282700" y="4493895"/>
            <a:ext cx="2261235" cy="10064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Loss of quantum information</a:t>
            </a:r>
            <a:endParaRPr lang="en-US" altLang="zh-CN"/>
          </a:p>
        </p:txBody>
      </p:sp>
      <p:sp>
        <p:nvSpPr>
          <p:cNvPr id="13" name="左大括号 12"/>
          <p:cNvSpPr/>
          <p:nvPr/>
        </p:nvSpPr>
        <p:spPr>
          <a:xfrm>
            <a:off x="3752215" y="4184650"/>
            <a:ext cx="1687830" cy="1624330"/>
          </a:xfrm>
          <a:prstGeom prst="leftBrace">
            <a:avLst>
              <a:gd name="adj1" fmla="val 25000"/>
              <a:gd name="adj2" fmla="val 49491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84495" y="3744595"/>
            <a:ext cx="124587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Bit-flip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484495" y="5409565"/>
            <a:ext cx="143510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Dephasing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543935" y="4302125"/>
            <a:ext cx="10883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Energy Loss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(Decay)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3618" y="5445760"/>
            <a:ext cx="1177925" cy="2755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Decoherence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3399790" y="2416810"/>
            <a:ext cx="1631950" cy="5080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8" idx="2"/>
            <a:endCxn id="9" idx="1"/>
          </p:cNvCxnSpPr>
          <p:nvPr/>
        </p:nvCxnSpPr>
        <p:spPr>
          <a:xfrm rot="5400000">
            <a:off x="2751773" y="1578293"/>
            <a:ext cx="1958975" cy="4879340"/>
          </a:xfrm>
          <a:prstGeom prst="curvedConnector4">
            <a:avLst>
              <a:gd name="adj1" fmla="val 25024"/>
              <a:gd name="adj2" fmla="val 116267"/>
            </a:avLst>
          </a:prstGeom>
          <a:ln w="38100">
            <a:solidFill>
              <a:srgbClr val="D54A47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bloch_decay"/>
          <p:cNvPicPr>
            <a:picLocks noChangeAspect="1"/>
          </p:cNvPicPr>
          <p:nvPr/>
        </p:nvPicPr>
        <p:blipFill>
          <a:blip r:embed="rId1"/>
          <a:srcRect r="6685"/>
          <a:stretch>
            <a:fillRect/>
          </a:stretch>
        </p:blipFill>
        <p:spPr>
          <a:xfrm>
            <a:off x="6984365" y="3401060"/>
            <a:ext cx="1289685" cy="1361440"/>
          </a:xfrm>
          <a:prstGeom prst="rect">
            <a:avLst/>
          </a:prstGeom>
          <a:noFill/>
        </p:spPr>
      </p:pic>
      <p:pic>
        <p:nvPicPr>
          <p:cNvPr id="10" name="图片 9" descr="bloch_depha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65" y="4997450"/>
            <a:ext cx="1289685" cy="14611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97780" y="3194050"/>
            <a:ext cx="3615690" cy="33788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85685" y="2940685"/>
            <a:ext cx="1231900" cy="460375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endParaRPr lang="en-US" altLang="zh-CN" sz="2400" b="1"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6" grpId="0"/>
      <p:bldP spid="17" grpId="0"/>
      <p:bldP spid="13" grpId="0" animBg="1"/>
      <p:bldP spid="16" grpId="1"/>
      <p:bldP spid="17" grpId="1"/>
      <p:bldP spid="13" grpId="1" animBg="1"/>
      <p:bldP spid="14" grpId="0" bldLvl="0" animBg="1"/>
      <p:bldP spid="15" grpId="0" bldLvl="0" animBg="1"/>
      <p:bldP spid="14" grpId="1" animBg="1"/>
      <p:bldP spid="15" grpId="1" animBg="1"/>
      <p:bldP spid="11" grpId="0" animBg="1"/>
      <p:bldP spid="12" grpId="0" animBg="1"/>
      <p:bldP spid="11" grpId="1" animBg="1"/>
      <p:bldP spid="1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35" y="275780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Errors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1715" y="3382010"/>
            <a:ext cx="1821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Bit flip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Dephasing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5135" y="915035"/>
            <a:ext cx="598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Review: Classical error correction</a:t>
            </a:r>
            <a:endParaRPr lang="en-US" altLang="zh-CN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715" y="1441450"/>
            <a:ext cx="73120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R</a:t>
            </a:r>
            <a:r>
              <a:rPr lang="zh-CN" altLang="en-US"/>
              <a:t>edundancy encoding</a:t>
            </a:r>
            <a:r>
              <a:rPr lang="en-US" altLang="zh-CN"/>
              <a:t>: Storing information multiple times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Error correction: If these copies disagree, take the majority of the correct values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1210945" y="4624705"/>
            <a:ext cx="1839595" cy="8743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QEC strategies</a:t>
            </a:r>
            <a:endParaRPr lang="en-US" altLang="zh-CN"/>
          </a:p>
        </p:txBody>
      </p:sp>
      <p:sp>
        <p:nvSpPr>
          <p:cNvPr id="25" name="左大括号 24"/>
          <p:cNvSpPr/>
          <p:nvPr/>
        </p:nvSpPr>
        <p:spPr>
          <a:xfrm>
            <a:off x="3205480" y="2732405"/>
            <a:ext cx="454660" cy="3562350"/>
          </a:xfrm>
          <a:prstGeom prst="leftBrace">
            <a:avLst>
              <a:gd name="adj1" fmla="val 8333"/>
              <a:gd name="adj2" fmla="val 6531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3731260" y="2465705"/>
            <a:ext cx="5198745" cy="10782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Bit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Analogous to classical repetition code, this method uses three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entangled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physical qubits to encode one logical qubit.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731260" y="3639820"/>
            <a:ext cx="5198745" cy="79502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Sign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Constructing three-body entangled state in the Hardmard basis.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731260" y="4530725"/>
            <a:ext cx="5198745" cy="91567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Shor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Shor code corrects arbitrary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single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-qubit errors.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Coding in groups of three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731260" y="5542280"/>
            <a:ext cx="5198745" cy="105156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Bosonic codes: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Storing error-correctable quantum information in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bosonic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modes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sym typeface="+mn-ea"/>
              </a:rPr>
              <a:t>Cat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/Gottesman-Kitaev-Preskill (GKP)/Binomial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06362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Situations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12520" y="1838960"/>
            <a:ext cx="6475095" cy="390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overhead to realize QEC is too </a:t>
            </a:r>
            <a:r>
              <a:rPr lang="en-US" altLang="zh-CN" b="1">
                <a:solidFill>
                  <a:srgbClr val="FF0000"/>
                </a:solidFill>
              </a:rPr>
              <a:t>large</a:t>
            </a:r>
            <a:r>
              <a:rPr lang="en-US" altLang="zh-CN"/>
              <a:t> to afford at this era.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widely studied depolarizing noise model, assuming that the stochastic error occurs in X, Y and Z channel is </a:t>
            </a:r>
            <a:r>
              <a:rPr lang="en-US" altLang="zh-CN" b="1">
                <a:solidFill>
                  <a:srgbClr val="FF0000"/>
                </a:solidFill>
              </a:rPr>
              <a:t>equal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many physical systems, noise is </a:t>
            </a:r>
            <a:r>
              <a:rPr lang="en-US" altLang="zh-CN" b="1">
                <a:solidFill>
                  <a:srgbClr val="FF0000"/>
                </a:solidFill>
              </a:rPr>
              <a:t>asymmetrical</a:t>
            </a:r>
            <a:r>
              <a:rPr lang="en-US" altLang="zh-CN"/>
              <a:t> (fluxonium、quantum-dot spin qubits、nuclear spins in diamond).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In the asymmetric noise system, it is better to design QEC strategies </a:t>
            </a:r>
            <a:r>
              <a:rPr lang="en-US" altLang="zh-CN">
                <a:sym typeface="+mn-ea"/>
              </a:rPr>
              <a:t>aimed to suppress the dominant error </a:t>
            </a:r>
            <a:r>
              <a:rPr lang="en-US" altLang="zh-CN"/>
              <a:t>with </a:t>
            </a:r>
            <a:r>
              <a:rPr lang="en-US" altLang="zh-CN" b="1">
                <a:solidFill>
                  <a:srgbClr val="FF0000"/>
                </a:solidFill>
              </a:rPr>
              <a:t>lower overhead</a:t>
            </a:r>
            <a:r>
              <a:rPr lang="en-US" altLang="zh-CN"/>
              <a:t>. 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9600" y="1160780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Problems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95375" y="1962785"/>
            <a:ext cx="67487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There has a surface code tailored to biased Z channel noise. However, this approach is very limited beacuse the qubit could not be protected if the gate, such as X and Y, is </a:t>
            </a:r>
            <a:r>
              <a:rPr lang="en-US" altLang="zh-CN" b="1">
                <a:solidFill>
                  <a:srgbClr val="FF0000"/>
                </a:solidFill>
              </a:rPr>
              <a:t>not commuted</a:t>
            </a:r>
            <a:r>
              <a:rPr lang="en-US" altLang="zh-CN"/>
              <a:t> with biased noise channel.</a:t>
            </a:r>
            <a:endParaRPr lang="en-US" altLang="zh-CN"/>
          </a:p>
          <a:p>
            <a:pPr marL="285750" indent="-28575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QEC with noise-biased channel is </a:t>
            </a:r>
            <a:r>
              <a:rPr lang="en-US" altLang="zh-CN" b="1">
                <a:solidFill>
                  <a:srgbClr val="FF0000"/>
                </a:solidFill>
              </a:rPr>
              <a:t>impossible</a:t>
            </a:r>
            <a:r>
              <a:rPr lang="en-US" altLang="zh-CN"/>
              <a:t> in a native two-level system.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00710" y="959485"/>
            <a:ext cx="7667625" cy="95313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Proof 1: 2-level system cannot build universal biased-preserving gate sets </a:t>
            </a:r>
            <a:endParaRPr lang="en-US" altLang="zh-CN" sz="280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2028825"/>
            <a:ext cx="645477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Assuming that the biased noise is Z channel error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We want to implement a CX gate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664210" y="3055620"/>
            <a:ext cx="38334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Physical Realization</a:t>
            </a:r>
            <a:endParaRPr lang="en-US" altLang="zh-CN" sz="2000"/>
          </a:p>
        </p:txBody>
      </p:sp>
      <p:sp>
        <p:nvSpPr>
          <p:cNvPr id="14" name="文本框 13"/>
          <p:cNvSpPr txBox="1"/>
          <p:nvPr/>
        </p:nvSpPr>
        <p:spPr>
          <a:xfrm>
            <a:off x="1012825" y="358965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CX gate:</a:t>
            </a:r>
            <a:endParaRPr lang="en-US" altLang="zh-CN"/>
          </a:p>
        </p:txBody>
      </p:sp>
      <p:pic>
        <p:nvPicPr>
          <p:cNvPr id="15" name="图片 14" descr="CX_gat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18410" y="3529330"/>
            <a:ext cx="4241165" cy="540385"/>
          </a:xfrm>
          <a:prstGeom prst="rect">
            <a:avLst/>
          </a:prstGeom>
        </p:spPr>
      </p:pic>
      <p:pic>
        <p:nvPicPr>
          <p:cNvPr id="16" name="图片 15" descr="CX_Hamiltonian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06090" y="4234180"/>
            <a:ext cx="4938395" cy="553720"/>
          </a:xfrm>
          <a:prstGeom prst="rect">
            <a:avLst/>
          </a:prstGeom>
        </p:spPr>
      </p:pic>
      <p:pic>
        <p:nvPicPr>
          <p:cNvPr id="17" name="图片 16" descr="Time_evl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08350" y="4959985"/>
            <a:ext cx="4787900" cy="44894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12825" y="4274820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Hamlitonian: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1012825" y="5032375"/>
            <a:ext cx="2531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Time evolution: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012825" y="5725795"/>
            <a:ext cx="3296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23845" y="5645150"/>
            <a:ext cx="4932045" cy="434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Bias-noise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66775" y="1302385"/>
            <a:ext cx="1811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/>
              <a:t>Unitary CX:</a:t>
            </a:r>
            <a:endParaRPr lang="en-US" altLang="zh-CN"/>
          </a:p>
        </p:txBody>
      </p:sp>
      <p:pic>
        <p:nvPicPr>
          <p:cNvPr id="21" name="图片 20" descr="Unitary_CX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677795" y="1221740"/>
            <a:ext cx="4932045" cy="43434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39850" y="1966595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Using the exponential function of Pauli operators</a:t>
            </a:r>
            <a:endParaRPr lang="en-US" altLang="zh-CN"/>
          </a:p>
        </p:txBody>
      </p:sp>
      <p:pic>
        <p:nvPicPr>
          <p:cNvPr id="3" name="图片 2" descr="Exp_Oprt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2810" y="2529205"/>
            <a:ext cx="3342005" cy="42100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339850" y="3108960"/>
            <a:ext cx="59455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We can get</a:t>
            </a:r>
            <a:endParaRPr lang="en-US" altLang="zh-CN"/>
          </a:p>
        </p:txBody>
      </p:sp>
      <p:pic>
        <p:nvPicPr>
          <p:cNvPr id="10" name="图片 9" descr="pi_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86560" y="3636010"/>
            <a:ext cx="6316980" cy="4597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𝑖𝑓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</m:oMath>
                  </m:oMathPara>
                </a14:m>
                <a:endParaRPr lang="en-US" altLang="zh-CN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𝜋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/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𝑝𝑢𝑙𝑠𝑒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6751" y="4200144"/>
                <a:ext cx="170180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34" t="-39" r="34" b="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圆角矩形 21"/>
          <p:cNvSpPr/>
          <p:nvPr/>
        </p:nvSpPr>
        <p:spPr>
          <a:xfrm>
            <a:off x="6978015" y="3488055"/>
            <a:ext cx="1102360" cy="70104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8320" y="4912360"/>
            <a:ext cx="7011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fontAlgn="auto">
              <a:lnSpc>
                <a:spcPct val="100000"/>
              </a:lnSpc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Noisy</a:t>
            </a:r>
            <a:r>
              <a:rPr lang="en-US" altLang="zh-CN" sz="2000"/>
              <a:t> CX gate</a:t>
            </a:r>
            <a:r>
              <a:rPr lang="en-US" altLang="zh-CN"/>
              <a:t> (phase-flip error occurs in </a:t>
            </a:r>
            <a:r>
              <a:rPr lang="en-US" altLang="zh-CN" b="1"/>
              <a:t>qubit 2</a:t>
            </a:r>
            <a:r>
              <a:rPr lang="en-US" altLang="zh-CN"/>
              <a:t> at time </a:t>
            </a:r>
            <a:r>
              <a:rPr lang="en-US" altLang="zh-CN" b="1"/>
              <a:t>τ</a:t>
            </a:r>
            <a:r>
              <a:rPr lang="en-US" altLang="zh-CN"/>
              <a:t>)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本框 23"/>
              <p:cNvSpPr txBox="1"/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𝜏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𝑇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 i="1">
                  <a:solidFill>
                    <a:srgbClr val="FF0000"/>
                  </a:solidFill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5131" y="4950714"/>
                <a:ext cx="1336040" cy="368300"/>
              </a:xfrm>
              <a:prstGeom prst="rect">
                <a:avLst/>
              </a:prstGeom>
              <a:blipFill rotWithShape="1">
                <a:blip r:embed="rId8"/>
                <a:stretch>
                  <a:fillRect l="-43" t="-69" r="43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 descr="CX_error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83385" y="5460365"/>
            <a:ext cx="5137150" cy="8248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7548,&quot;width&quot;:14424}"/>
</p:tagLst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8167</Words>
  <Application>WPS 演示</Application>
  <PresentationFormat>全屏显示(4:3)</PresentationFormat>
  <Paragraphs>357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Cambria Math</vt:lpstr>
      <vt:lpstr>MS Mincho</vt:lpstr>
      <vt:lpstr>Arial Unicode MS</vt:lpstr>
      <vt:lpstr>Calibri</vt:lpstr>
      <vt:lpstr>Times New Roman</vt:lpstr>
      <vt:lpstr>隶书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The answer.</cp:lastModifiedBy>
  <cp:revision>348</cp:revision>
  <cp:lastPrinted>2015-03-12T14:31:00Z</cp:lastPrinted>
  <dcterms:created xsi:type="dcterms:W3CDTF">2014-12-22T06:08:00Z</dcterms:created>
  <dcterms:modified xsi:type="dcterms:W3CDTF">2021-09-08T03:30:15Z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78D8ACC383934896823F30E4F1112D0C</vt:lpwstr>
  </property>
  <property fmtid="{D5CDD505-2E9C-101B-9397-08002B2CF9AE}" pid="3" name="KSOProductBuildVer">
    <vt:lpwstr>2052-11.1.0.10700</vt:lpwstr>
  </property>
</Properties>
</file>